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62" r:id="rId3"/>
    <p:sldId id="258" r:id="rId4"/>
    <p:sldId id="260" r:id="rId5"/>
    <p:sldId id="261" r:id="rId6"/>
    <p:sldId id="265" r:id="rId7"/>
    <p:sldId id="266" r:id="rId8"/>
    <p:sldId id="257" r:id="rId9"/>
    <p:sldId id="267" r:id="rId10"/>
    <p:sldId id="268" r:id="rId11"/>
    <p:sldId id="280" r:id="rId12"/>
    <p:sldId id="282" r:id="rId13"/>
    <p:sldId id="269" r:id="rId14"/>
    <p:sldId id="270" r:id="rId15"/>
    <p:sldId id="271" r:id="rId16"/>
    <p:sldId id="274" r:id="rId17"/>
    <p:sldId id="278" r:id="rId18"/>
    <p:sldId id="279" r:id="rId19"/>
    <p:sldId id="273" r:id="rId20"/>
    <p:sldId id="264" r:id="rId21"/>
    <p:sldId id="272" r:id="rId22"/>
    <p:sldId id="276" r:id="rId23"/>
    <p:sldId id="275" r:id="rId24"/>
    <p:sldId id="277" r:id="rId25"/>
    <p:sldId id="28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404D"/>
    <a:srgbClr val="1429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ijl, gemiddeld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273" autoAdjust="0"/>
    <p:restoredTop sz="95455" autoAdjust="0"/>
  </p:normalViewPr>
  <p:slideViewPr>
    <p:cSldViewPr snapToGrid="0">
      <p:cViewPr varScale="1">
        <p:scale>
          <a:sx n="83" d="100"/>
          <a:sy n="83" d="100"/>
        </p:scale>
        <p:origin x="186" y="96"/>
      </p:cViewPr>
      <p:guideLst/>
    </p:cSldViewPr>
  </p:slideViewPr>
  <p:outlineViewPr>
    <p:cViewPr>
      <p:scale>
        <a:sx n="33" d="100"/>
        <a:sy n="33" d="100"/>
      </p:scale>
      <p:origin x="0" y="-3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Reeks 1</c:v>
                </c:pt>
              </c:strCache>
            </c:strRef>
          </c:tx>
          <c:spPr>
            <a:solidFill>
              <a:schemeClr val="accent6">
                <a:alpha val="70000"/>
              </a:schemeClr>
            </a:solidFill>
            <a:ln>
              <a:noFill/>
            </a:ln>
            <a:effectLst/>
          </c:spPr>
          <c:invertIfNegative val="0"/>
          <c:cat>
            <c:numRef>
              <c:f>Blad1!$A$2:$A$6</c:f>
              <c:numCache>
                <c:formatCode>General</c:formatCode>
                <c:ptCount val="5"/>
                <c:pt idx="0">
                  <c:v>2005</c:v>
                </c:pt>
                <c:pt idx="1">
                  <c:v>2006</c:v>
                </c:pt>
                <c:pt idx="2">
                  <c:v>2008</c:v>
                </c:pt>
                <c:pt idx="3">
                  <c:v>2009</c:v>
                </c:pt>
                <c:pt idx="4">
                  <c:v>2017</c:v>
                </c:pt>
              </c:numCache>
            </c:numRef>
          </c:cat>
          <c:val>
            <c:numRef>
              <c:f>Blad1!$B$2:$B$6</c:f>
              <c:numCache>
                <c:formatCode>General</c:formatCode>
                <c:ptCount val="5"/>
                <c:pt idx="0">
                  <c:v>20</c:v>
                </c:pt>
                <c:pt idx="1">
                  <c:v>40</c:v>
                </c:pt>
                <c:pt idx="2">
                  <c:v>50</c:v>
                </c:pt>
                <c:pt idx="3">
                  <c:v>60</c:v>
                </c:pt>
                <c:pt idx="4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4E-4751-BB8B-8F2C074863A3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Kolom1</c:v>
                </c:pt>
              </c:strCache>
            </c:strRef>
          </c:tx>
          <c:spPr>
            <a:solidFill>
              <a:schemeClr val="accent5">
                <a:alpha val="70000"/>
              </a:schemeClr>
            </a:solidFill>
            <a:ln>
              <a:noFill/>
            </a:ln>
            <a:effectLst/>
          </c:spPr>
          <c:invertIfNegative val="0"/>
          <c:cat>
            <c:numRef>
              <c:f>Blad1!$A$2:$A$6</c:f>
              <c:numCache>
                <c:formatCode>General</c:formatCode>
                <c:ptCount val="5"/>
                <c:pt idx="0">
                  <c:v>2005</c:v>
                </c:pt>
                <c:pt idx="1">
                  <c:v>2006</c:v>
                </c:pt>
                <c:pt idx="2">
                  <c:v>2008</c:v>
                </c:pt>
                <c:pt idx="3">
                  <c:v>2009</c:v>
                </c:pt>
                <c:pt idx="4">
                  <c:v>2017</c:v>
                </c:pt>
              </c:numCache>
            </c:numRef>
          </c:cat>
          <c:val>
            <c:numRef>
              <c:f>Blad1!$C$2:$C$6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1-214E-4751-BB8B-8F2C074863A3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Kolom2</c:v>
                </c:pt>
              </c:strCache>
            </c:strRef>
          </c:tx>
          <c:spPr>
            <a:solidFill>
              <a:schemeClr val="accent4">
                <a:alpha val="70000"/>
              </a:schemeClr>
            </a:solidFill>
            <a:ln>
              <a:noFill/>
            </a:ln>
            <a:effectLst/>
          </c:spPr>
          <c:invertIfNegative val="0"/>
          <c:cat>
            <c:numRef>
              <c:f>Blad1!$A$2:$A$6</c:f>
              <c:numCache>
                <c:formatCode>General</c:formatCode>
                <c:ptCount val="5"/>
                <c:pt idx="0">
                  <c:v>2005</c:v>
                </c:pt>
                <c:pt idx="1">
                  <c:v>2006</c:v>
                </c:pt>
                <c:pt idx="2">
                  <c:v>2008</c:v>
                </c:pt>
                <c:pt idx="3">
                  <c:v>2009</c:v>
                </c:pt>
                <c:pt idx="4">
                  <c:v>2017</c:v>
                </c:pt>
              </c:numCache>
            </c:numRef>
          </c:cat>
          <c:val>
            <c:numRef>
              <c:f>Blad1!$D$2:$D$6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2-214E-4751-BB8B-8F2C074863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820197887"/>
        <c:axId val="820199551"/>
      </c:barChart>
      <c:catAx>
        <c:axId val="8201978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en-US"/>
          </a:p>
        </c:txPr>
        <c:crossAx val="820199551"/>
        <c:crosses val="autoZero"/>
        <c:auto val="1"/>
        <c:lblAlgn val="ctr"/>
        <c:lblOffset val="100"/>
        <c:noMultiLvlLbl val="0"/>
      </c:catAx>
      <c:valAx>
        <c:axId val="820199551"/>
        <c:scaling>
          <c:orientation val="minMax"/>
          <c:max val="8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en-US"/>
          </a:p>
        </c:txPr>
        <c:crossAx val="820197887"/>
        <c:crosses val="autoZero"/>
        <c:crossBetween val="between"/>
        <c:majorUnit val="4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Reeks 1</c:v>
                </c:pt>
              </c:strCache>
            </c:strRef>
          </c:tx>
          <c:spPr>
            <a:solidFill>
              <a:schemeClr val="accent6">
                <a:alpha val="70000"/>
              </a:schemeClr>
            </a:solidFill>
            <a:ln>
              <a:noFill/>
            </a:ln>
            <a:effectLst/>
          </c:spPr>
          <c:invertIfNegative val="0"/>
          <c:cat>
            <c:numRef>
              <c:f>Blad1!$A$2:$A$8</c:f>
              <c:numCache>
                <c:formatCode>General</c:formatCode>
                <c:ptCount val="7"/>
                <c:pt idx="0">
                  <c:v>2005</c:v>
                </c:pt>
                <c:pt idx="1">
                  <c:v>2006</c:v>
                </c:pt>
                <c:pt idx="2">
                  <c:v>2008</c:v>
                </c:pt>
                <c:pt idx="3">
                  <c:v>2009</c:v>
                </c:pt>
                <c:pt idx="4">
                  <c:v>2017</c:v>
                </c:pt>
                <c:pt idx="5">
                  <c:v>2019</c:v>
                </c:pt>
                <c:pt idx="6">
                  <c:v>2020</c:v>
                </c:pt>
              </c:numCache>
            </c:numRef>
          </c:cat>
          <c:val>
            <c:numRef>
              <c:f>Blad1!$B$2:$B$8</c:f>
              <c:numCache>
                <c:formatCode>General</c:formatCode>
                <c:ptCount val="7"/>
                <c:pt idx="0">
                  <c:v>20</c:v>
                </c:pt>
                <c:pt idx="1">
                  <c:v>40</c:v>
                </c:pt>
                <c:pt idx="2">
                  <c:v>50</c:v>
                </c:pt>
                <c:pt idx="3">
                  <c:v>60</c:v>
                </c:pt>
                <c:pt idx="4">
                  <c:v>80</c:v>
                </c:pt>
                <c:pt idx="5">
                  <c:v>60</c:v>
                </c:pt>
                <c:pt idx="6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12-43F9-8F78-5C4D5CDC491A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Reeks 2</c:v>
                </c:pt>
              </c:strCache>
            </c:strRef>
          </c:tx>
          <c:spPr>
            <a:solidFill>
              <a:srgbClr val="FF0000">
                <a:alpha val="70000"/>
              </a:srgbClr>
            </a:solidFill>
            <a:ln>
              <a:noFill/>
            </a:ln>
            <a:effectLst/>
          </c:spPr>
          <c:invertIfNegative val="0"/>
          <c:cat>
            <c:numRef>
              <c:f>Blad1!$A$2:$A$8</c:f>
              <c:numCache>
                <c:formatCode>General</c:formatCode>
                <c:ptCount val="7"/>
                <c:pt idx="0">
                  <c:v>2005</c:v>
                </c:pt>
                <c:pt idx="1">
                  <c:v>2006</c:v>
                </c:pt>
                <c:pt idx="2">
                  <c:v>2008</c:v>
                </c:pt>
                <c:pt idx="3">
                  <c:v>2009</c:v>
                </c:pt>
                <c:pt idx="4">
                  <c:v>2017</c:v>
                </c:pt>
                <c:pt idx="5">
                  <c:v>2019</c:v>
                </c:pt>
                <c:pt idx="6">
                  <c:v>2020</c:v>
                </c:pt>
              </c:numCache>
            </c:numRef>
          </c:cat>
          <c:val>
            <c:numRef>
              <c:f>Blad1!$C$2:$C$8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20</c:v>
                </c:pt>
                <c:pt idx="6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212-43F9-8F78-5C4D5CDC491A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Kolom2</c:v>
                </c:pt>
              </c:strCache>
            </c:strRef>
          </c:tx>
          <c:spPr>
            <a:solidFill>
              <a:schemeClr val="accent4">
                <a:alpha val="70000"/>
              </a:schemeClr>
            </a:solidFill>
            <a:ln>
              <a:noFill/>
            </a:ln>
            <a:effectLst/>
          </c:spPr>
          <c:invertIfNegative val="0"/>
          <c:cat>
            <c:numRef>
              <c:f>Blad1!$A$2:$A$8</c:f>
              <c:numCache>
                <c:formatCode>General</c:formatCode>
                <c:ptCount val="7"/>
                <c:pt idx="0">
                  <c:v>2005</c:v>
                </c:pt>
                <c:pt idx="1">
                  <c:v>2006</c:v>
                </c:pt>
                <c:pt idx="2">
                  <c:v>2008</c:v>
                </c:pt>
                <c:pt idx="3">
                  <c:v>2009</c:v>
                </c:pt>
                <c:pt idx="4">
                  <c:v>2017</c:v>
                </c:pt>
                <c:pt idx="5">
                  <c:v>2019</c:v>
                </c:pt>
                <c:pt idx="6">
                  <c:v>2020</c:v>
                </c:pt>
              </c:numCache>
            </c:numRef>
          </c:cat>
          <c:val>
            <c:numRef>
              <c:f>Blad1!$D$2:$D$8</c:f>
              <c:numCache>
                <c:formatCode>General</c:formatCode>
                <c:ptCount val="7"/>
              </c:numCache>
            </c:numRef>
          </c:val>
          <c:extLst>
            <c:ext xmlns:c16="http://schemas.microsoft.com/office/drawing/2014/chart" uri="{C3380CC4-5D6E-409C-BE32-E72D297353CC}">
              <c16:uniqueId val="{00000002-4212-43F9-8F78-5C4D5CDC49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820197887"/>
        <c:axId val="820199551"/>
      </c:barChart>
      <c:catAx>
        <c:axId val="8201978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en-US"/>
          </a:p>
        </c:txPr>
        <c:crossAx val="820199551"/>
        <c:crosses val="autoZero"/>
        <c:auto val="1"/>
        <c:lblAlgn val="ctr"/>
        <c:lblOffset val="100"/>
        <c:noMultiLvlLbl val="0"/>
      </c:catAx>
      <c:valAx>
        <c:axId val="820199551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en-US"/>
          </a:p>
        </c:txPr>
        <c:crossAx val="820197887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1D337D-CE78-4ADC-B94F-354CEF43B488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F31F64-5AB4-4F92-9D45-6CBED81C03A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046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960BD-1758-4C5F-94C5-9F4D3B98145B}" type="datetime1">
              <a:rPr lang="en-US" smtClean="0"/>
              <a:t>1/29/2019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08C24-055D-43D3-96D2-6E3E2CCC4E9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28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5707A-71E2-4C1C-9EE4-C4115DEBD892}" type="datetime1">
              <a:rPr lang="en-US" smtClean="0"/>
              <a:t>1/29/2019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08C24-055D-43D3-96D2-6E3E2CCC4E9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449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C6629-AF39-4BBD-82F6-64B92B65EA7F}" type="datetime1">
              <a:rPr lang="en-US" smtClean="0"/>
              <a:t>1/29/2019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08C24-055D-43D3-96D2-6E3E2CCC4E9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137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300855" cy="1325563"/>
          </a:xfrm>
        </p:spPr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nl-NL" dirty="0" smtClean="0"/>
              <a:t>Klik om de stijl te bewerken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10300855" cy="4351338"/>
          </a:xfrm>
        </p:spPr>
        <p:txBody>
          <a:bodyPr/>
          <a:lstStyle>
            <a:lvl1pPr marL="541338" indent="-541338">
              <a:buFontTx/>
              <a:buBlip>
                <a:blip r:embed="rId2"/>
              </a:buBlip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1084263" indent="-542925">
              <a:buFontTx/>
              <a:buBlip>
                <a:blip r:embed="rId3"/>
              </a:buBlip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1795463" indent="-711200">
              <a:defRPr/>
            </a:lvl3pPr>
          </a:lstStyle>
          <a:p>
            <a:pPr lvl="0"/>
            <a:r>
              <a:rPr lang="nl-NL" dirty="0" smtClean="0"/>
              <a:t>Tekststijl van het model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en-US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48E41-C298-44AD-813F-873C2D08823C}" type="datetime1">
              <a:rPr lang="en-US" smtClean="0"/>
              <a:t>1/29/2019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 rot="5400000">
            <a:off x="9017127" y="3791005"/>
            <a:ext cx="5310296" cy="453600"/>
          </a:xfrm>
          <a:solidFill>
            <a:srgbClr val="14293C"/>
          </a:solidFill>
        </p:spPr>
        <p:txBody>
          <a:bodyPr/>
          <a:lstStyle>
            <a:lvl1pPr algn="l">
              <a:defRPr sz="2400" b="1" cap="small" baseline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11481100" y="6307826"/>
            <a:ext cx="365125" cy="365125"/>
          </a:xfrm>
        </p:spPr>
        <p:txBody>
          <a:bodyPr/>
          <a:lstStyle/>
          <a:p>
            <a:fld id="{8CA08C24-055D-43D3-96D2-6E3E2CCC4E98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Ovaal 7"/>
          <p:cNvSpPr/>
          <p:nvPr userDrawn="1"/>
        </p:nvSpPr>
        <p:spPr>
          <a:xfrm>
            <a:off x="11238946" y="365126"/>
            <a:ext cx="866667" cy="866667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881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nl-NL" dirty="0" smtClean="0"/>
              <a:t>Klik om de stijl te bewerken</a:t>
            </a:r>
            <a:endParaRPr lang="en-US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 smtClean="0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68E4E-DC96-48A3-B4AB-F5EF27E703D9}" type="datetime1">
              <a:rPr lang="en-US" smtClean="0"/>
              <a:t>1/29/2019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08C24-055D-43D3-96D2-6E3E2CCC4E9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138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dirty="0" smtClean="0"/>
              <a:t>Tekststijl van het model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en-US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dirty="0" smtClean="0"/>
              <a:t>Tekststijl van het model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en-US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3A4B-38E4-4F96-9234-A498D1E1B6A5}" type="datetime1">
              <a:rPr lang="en-US" smtClean="0"/>
              <a:t>1/29/2019</a:t>
            </a:fld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08C24-055D-43D3-96D2-6E3E2CCC4E9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97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6AB50-20F5-4908-AD24-938CAE8993D0}" type="datetime1">
              <a:rPr lang="en-US" smtClean="0"/>
              <a:t>1/29/2019</a:t>
            </a:fld>
            <a:endParaRPr lang="en-US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08C24-055D-43D3-96D2-6E3E2CCC4E9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157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8BC8A-5E6B-434B-9626-1BF0217A44DD}" type="datetime1">
              <a:rPr lang="en-US" smtClean="0"/>
              <a:t>1/29/2019</a:t>
            </a:fld>
            <a:endParaRPr lang="en-US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08C24-055D-43D3-96D2-6E3E2CCC4E9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405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7676E-D418-4428-A457-63C97FAEEF61}" type="datetime1">
              <a:rPr lang="en-US" smtClean="0"/>
              <a:t>1/29/2019</a:t>
            </a:fld>
            <a:endParaRPr lang="en-US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08C24-055D-43D3-96D2-6E3E2CCC4E9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187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60AD6-C388-4E99-B73C-0AE5A8BFE356}" type="datetime1">
              <a:rPr lang="en-US" smtClean="0"/>
              <a:t>1/29/2019</a:t>
            </a:fld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08C24-055D-43D3-96D2-6E3E2CCC4E9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1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2D24F-44DF-4B86-9A2E-D71535841697}" type="datetime1">
              <a:rPr lang="en-US" smtClean="0"/>
              <a:t>1/29/2019</a:t>
            </a:fld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08C24-055D-43D3-96D2-6E3E2CCC4E9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0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 smtClean="0"/>
              <a:t>Klik om de stijl te bewerken</a:t>
            </a:r>
            <a:endParaRPr lang="en-US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Tekststijl van het model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en-US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C151DE-7A29-452E-8BBC-6F8E2EB9AAAD}" type="datetime1">
              <a:rPr lang="en-US" smtClean="0"/>
              <a:t>1/29/2019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08C24-055D-43D3-96D2-6E3E2CCC4E9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443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b="1" kern="1200">
          <a:solidFill>
            <a:schemeClr val="tx1"/>
          </a:solidFill>
          <a:latin typeface="Helvetica" panose="020B0604020202020204" pitchFamily="34" charset="0"/>
          <a:ea typeface="+mj-ea"/>
          <a:cs typeface="Helvetica" panose="020B0604020202020204" pitchFamily="34" charset="0"/>
        </a:defRPr>
      </a:lvl1pPr>
    </p:titleStyle>
    <p:bodyStyle>
      <a:lvl1pPr marL="541338" indent="-541338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3"/>
        </a:buBlip>
        <a:defRPr sz="2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1pPr>
      <a:lvl2pPr marL="1084263" indent="-542925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4"/>
        </a:buBlip>
        <a:defRPr sz="26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2pPr>
      <a:lvl3pPr marL="1795463" indent="-7112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5"/>
        </a:buBlip>
        <a:defRPr sz="24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3.jpeg"/><Relationship Id="rId7" Type="http://schemas.openxmlformats.org/officeDocument/2006/relationships/image" Target="../media/image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887229"/>
            <a:ext cx="9144000" cy="2387600"/>
          </a:xfrm>
        </p:spPr>
        <p:txBody>
          <a:bodyPr/>
          <a:lstStyle/>
          <a:p>
            <a:r>
              <a:rPr lang="nl-BE" dirty="0" smtClean="0"/>
              <a:t>Fietsen voor </a:t>
            </a:r>
            <a:r>
              <a:rPr lang="nl-BE" dirty="0" smtClean="0">
                <a:solidFill>
                  <a:srgbClr val="00B050"/>
                </a:solidFill>
              </a:rPr>
              <a:t>Natuur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366904"/>
            <a:ext cx="9144000" cy="1655762"/>
          </a:xfrm>
        </p:spPr>
        <p:txBody>
          <a:bodyPr/>
          <a:lstStyle/>
          <a:p>
            <a:r>
              <a:rPr lang="nl-BE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Beweging werkt</a:t>
            </a:r>
          </a:p>
          <a:p>
            <a:r>
              <a:rPr lang="nl-B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Studiedag Departement Onderwijs en Vorming</a:t>
            </a:r>
          </a:p>
          <a:p>
            <a:r>
              <a:rPr lang="nl-B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Brussel , 12 februari 2019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26" name="Picture 2" descr="Logo SV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28" y="5379981"/>
            <a:ext cx="2929896" cy="136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fbeeldingsresultaat voor vsv verke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7784" y="5702697"/>
            <a:ext cx="2905752" cy="104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ep 12"/>
          <p:cNvGrpSpPr/>
          <p:nvPr/>
        </p:nvGrpSpPr>
        <p:grpSpPr>
          <a:xfrm>
            <a:off x="4766106" y="5012854"/>
            <a:ext cx="2929896" cy="1736013"/>
            <a:chOff x="8987784" y="3036187"/>
            <a:chExt cx="2929896" cy="1736013"/>
          </a:xfrm>
        </p:grpSpPr>
        <p:pic>
          <p:nvPicPr>
            <p:cNvPr id="7" name="Afbeelding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7784" y="3698403"/>
              <a:ext cx="2929896" cy="1073797"/>
            </a:xfrm>
            <a:prstGeom prst="rect">
              <a:avLst/>
            </a:prstGeom>
          </p:spPr>
        </p:pic>
        <p:grpSp>
          <p:nvGrpSpPr>
            <p:cNvPr id="9" name="Groep 8"/>
            <p:cNvGrpSpPr/>
            <p:nvPr/>
          </p:nvGrpSpPr>
          <p:grpSpPr>
            <a:xfrm>
              <a:off x="9925679" y="3036187"/>
              <a:ext cx="936000" cy="936000"/>
              <a:chOff x="0" y="0"/>
              <a:chExt cx="1944000" cy="1944000"/>
            </a:xfrm>
          </p:grpSpPr>
          <p:sp>
            <p:nvSpPr>
              <p:cNvPr id="8" name="Ovaal 7"/>
              <p:cNvSpPr/>
              <p:nvPr/>
            </p:nvSpPr>
            <p:spPr>
              <a:xfrm>
                <a:off x="0" y="0"/>
                <a:ext cx="1944000" cy="1944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al 4"/>
              <p:cNvSpPr/>
              <p:nvPr/>
            </p:nvSpPr>
            <p:spPr>
              <a:xfrm>
                <a:off x="72000" y="72000"/>
                <a:ext cx="1800000" cy="1800000"/>
              </a:xfrm>
              <a:prstGeom prst="ellipse">
                <a:avLst/>
              </a:prstGeom>
              <a:blipFill dpi="0"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4" name="Afbeelding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31586" y="1122363"/>
            <a:ext cx="1166640" cy="1241425"/>
          </a:xfrm>
          <a:prstGeom prst="rect">
            <a:avLst/>
          </a:prstGeom>
        </p:spPr>
      </p:pic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Afbeelding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028" y="3044549"/>
            <a:ext cx="2002971" cy="200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69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0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6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6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6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6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84 -0.00996 L 0.16575 0.01064 L 0.23255 0.01064 L 0.35742 -0.00741 L 0.47343 -0.05949 C 0.49479 -0.07778 0.5138 -0.08102 0.5358 -0.09931 C 0.54778 -0.11551 0.57304 -0.10486 0.58554 -0.12107 C 0.59817 -0.13195 0.62968 -0.1132 0.64231 -0.12408 C 0.65559 -0.1132 0.67057 -0.1 0.68385 -0.08912 C 0.6983 -0.07431 0.7108 -0.06968 0.72474 -0.05463 L 0.76627 -0.04699 L 0.81067 -0.0375 L 0.88671 -0.02014 L 0.94036 -0.00996 L 0.99088 -0.02963 L 1.05325 -0.05486 L 1.11432 -0.07223 L 1.14101 -0.07223 " pathEditMode="relative" rAng="0" ptsTypes="AAAAAAAAAAAAAAAAAA">
                                      <p:cBhvr>
                                        <p:cTn id="39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58" y="-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Activiteiten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Fiets- en lunchpauze in de natuur</a:t>
            </a:r>
          </a:p>
          <a:p>
            <a:r>
              <a:rPr lang="nl-BE" dirty="0" smtClean="0"/>
              <a:t>Run &amp; bike</a:t>
            </a:r>
          </a:p>
          <a:p>
            <a:r>
              <a:rPr lang="nl-BE" dirty="0" smtClean="0"/>
              <a:t>L.O.-verplaatsingen</a:t>
            </a:r>
          </a:p>
          <a:p>
            <a:r>
              <a:rPr lang="nl-BE" dirty="0" smtClean="0"/>
              <a:t>Educatieve fietstochten</a:t>
            </a:r>
          </a:p>
          <a:p>
            <a:r>
              <a:rPr lang="nl-BE" dirty="0" smtClean="0"/>
              <a:t>Fietsverplaatsing en –activiteit op sportdag</a:t>
            </a:r>
          </a:p>
          <a:p>
            <a:r>
              <a:rPr lang="nl-BE" dirty="0" smtClean="0"/>
              <a:t>Didactische fietsuitstappen</a:t>
            </a:r>
          </a:p>
          <a:p>
            <a:r>
              <a:rPr lang="nl-BE" dirty="0" smtClean="0"/>
              <a:t>Alternatief voor studie</a:t>
            </a:r>
            <a:endParaRPr lang="en-US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dirty="0" smtClean="0"/>
              <a:t>Deelprojecten</a:t>
            </a:r>
            <a:endParaRPr lang="en-US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387" y="654280"/>
            <a:ext cx="5189668" cy="366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39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Materiaal en onderhoud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80 schoolfietsen</a:t>
            </a:r>
            <a:endParaRPr lang="en-US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dirty="0" smtClean="0"/>
              <a:t>Deelprojecten</a:t>
            </a:r>
            <a:endParaRPr lang="en-US" dirty="0"/>
          </a:p>
        </p:txBody>
      </p:sp>
      <p:pic>
        <p:nvPicPr>
          <p:cNvPr id="5" name="Afbeelding 4"/>
          <p:cNvPicPr/>
          <p:nvPr/>
        </p:nvPicPr>
        <p:blipFill>
          <a:blip r:embed="rId2"/>
          <a:stretch>
            <a:fillRect/>
          </a:stretch>
        </p:blipFill>
        <p:spPr>
          <a:xfrm>
            <a:off x="5506077" y="2742785"/>
            <a:ext cx="5260445" cy="3930167"/>
          </a:xfrm>
          <a:prstGeom prst="rect">
            <a:avLst/>
          </a:prstGeom>
        </p:spPr>
      </p:pic>
      <p:graphicFrame>
        <p:nvGraphicFramePr>
          <p:cNvPr id="9" name="Grafiek 8"/>
          <p:cNvGraphicFramePr/>
          <p:nvPr>
            <p:extLst>
              <p:ext uri="{D42A27DB-BD31-4B8C-83A1-F6EECF244321}">
                <p14:modId xmlns:p14="http://schemas.microsoft.com/office/powerpoint/2010/main" val="2372924199"/>
              </p:ext>
            </p:extLst>
          </p:nvPr>
        </p:nvGraphicFramePr>
        <p:xfrm>
          <a:off x="245632" y="3519038"/>
          <a:ext cx="5260445" cy="2377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3892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Materiaal en onderhoud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Intens gebruik        tekort aan fietsen</a:t>
            </a:r>
          </a:p>
          <a:p>
            <a:r>
              <a:rPr lang="nl-BE" dirty="0" smtClean="0"/>
              <a:t>Dringend nood aan extra externe logistieke ondersteuning</a:t>
            </a:r>
            <a:endParaRPr lang="en-US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dirty="0" smtClean="0"/>
              <a:t>Deelprojecten</a:t>
            </a:r>
            <a:endParaRPr lang="en-US" dirty="0"/>
          </a:p>
        </p:txBody>
      </p:sp>
      <p:graphicFrame>
        <p:nvGraphicFramePr>
          <p:cNvPr id="5" name="Grafiek 4"/>
          <p:cNvGraphicFramePr/>
          <p:nvPr>
            <p:extLst>
              <p:ext uri="{D42A27DB-BD31-4B8C-83A1-F6EECF244321}">
                <p14:modId xmlns:p14="http://schemas.microsoft.com/office/powerpoint/2010/main" val="1742467146"/>
              </p:ext>
            </p:extLst>
          </p:nvPr>
        </p:nvGraphicFramePr>
        <p:xfrm>
          <a:off x="838199" y="2998523"/>
          <a:ext cx="10300856" cy="3766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kstvak 5"/>
          <p:cNvSpPr txBox="1"/>
          <p:nvPr/>
        </p:nvSpPr>
        <p:spPr>
          <a:xfrm>
            <a:off x="8621486" y="3278782"/>
            <a:ext cx="744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€ ?</a:t>
            </a:r>
            <a:endParaRPr lang="en-US" sz="2800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10022180" y="2703310"/>
            <a:ext cx="744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€ ?</a:t>
            </a:r>
            <a:endParaRPr lang="en-US" sz="2800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Pijl-rechts 7"/>
          <p:cNvSpPr/>
          <p:nvPr/>
        </p:nvSpPr>
        <p:spPr>
          <a:xfrm>
            <a:off x="3892732" y="1959429"/>
            <a:ext cx="431075" cy="222068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50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Materiaal en onderhoud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Samenwerking met</a:t>
            </a:r>
          </a:p>
          <a:p>
            <a:pPr lvl="1"/>
            <a:r>
              <a:rPr lang="nl-BE" dirty="0" err="1" smtClean="0"/>
              <a:t>UHasselt</a:t>
            </a:r>
            <a:r>
              <a:rPr lang="nl-BE" dirty="0" smtClean="0"/>
              <a:t> (2003 - 2004)</a:t>
            </a:r>
          </a:p>
          <a:p>
            <a:pPr lvl="1"/>
            <a:r>
              <a:rPr lang="nl-BE" dirty="0" smtClean="0"/>
              <a:t>Fietsatelier Fietsbasis vzw (2004 - nu)</a:t>
            </a:r>
          </a:p>
          <a:p>
            <a:pPr lvl="1"/>
            <a:r>
              <a:rPr lang="nl-BE" dirty="0" smtClean="0"/>
              <a:t>Fietsatelier afdeling Mechanica op onze school (2016 - nu)</a:t>
            </a:r>
          </a:p>
          <a:p>
            <a:r>
              <a:rPr lang="nl-BE" dirty="0" smtClean="0"/>
              <a:t>Digitale fietsreservatiemodule</a:t>
            </a:r>
            <a:endParaRPr lang="nl-BE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dirty="0" smtClean="0"/>
              <a:t>Deelprojecten</a:t>
            </a:r>
            <a:endParaRPr lang="en-US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132" y="4242351"/>
            <a:ext cx="9872133" cy="206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18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Milieu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Milieubewustzijn aanwakkeren tijdens activiteiten</a:t>
            </a:r>
          </a:p>
          <a:p>
            <a:r>
              <a:rPr lang="nl-BE" dirty="0" smtClean="0"/>
              <a:t>Deelname aan Fietsflandriens (</a:t>
            </a:r>
            <a:r>
              <a:rPr lang="nl-BE" dirty="0" err="1" smtClean="0"/>
              <a:t>dikketruiendag</a:t>
            </a:r>
            <a:r>
              <a:rPr lang="nl-BE" dirty="0" smtClean="0"/>
              <a:t>)</a:t>
            </a:r>
            <a:endParaRPr lang="en-US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dirty="0" smtClean="0"/>
              <a:t>Deelprojecten</a:t>
            </a:r>
            <a:endParaRPr lang="en-US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548" y="3025775"/>
            <a:ext cx="5285765" cy="3647178"/>
          </a:xfrm>
          <a:prstGeom prst="rect">
            <a:avLst/>
          </a:prstGeom>
        </p:spPr>
      </p:pic>
      <p:pic>
        <p:nvPicPr>
          <p:cNvPr id="12290" name="Picture 2" descr="Afbeeldingsresultaat voor kalender 12 februar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661" y="3025775"/>
            <a:ext cx="3647177" cy="3647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66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Sensibilisering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Beloningsactie</a:t>
            </a:r>
          </a:p>
          <a:p>
            <a:pPr lvl="1"/>
            <a:r>
              <a:rPr lang="nl-BE" dirty="0" smtClean="0"/>
              <a:t>Fietsen en zichtbaarheid</a:t>
            </a:r>
          </a:p>
          <a:p>
            <a:pPr lvl="1"/>
            <a:r>
              <a:rPr lang="nl-BE" dirty="0" smtClean="0"/>
              <a:t>Fietsen en gezonde voeding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dirty="0" smtClean="0"/>
              <a:t>Deelprojecten</a:t>
            </a:r>
            <a:endParaRPr lang="en-US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234267"/>
            <a:ext cx="4831644" cy="362373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r="21296"/>
          <a:stretch/>
        </p:blipFill>
        <p:spPr>
          <a:xfrm>
            <a:off x="5669844" y="3234267"/>
            <a:ext cx="2890039" cy="362373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278" y="3234266"/>
            <a:ext cx="2415821" cy="362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93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Sensibilisering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Fietsen en kunst</a:t>
            </a:r>
          </a:p>
          <a:p>
            <a:pPr lvl="1"/>
            <a:r>
              <a:rPr lang="nl-BE" dirty="0" smtClean="0"/>
              <a:t>Project Ring-Ring</a:t>
            </a:r>
            <a:endParaRPr lang="en-US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dirty="0" smtClean="0"/>
              <a:t>Deelprojecten</a:t>
            </a:r>
            <a:endParaRPr lang="en-US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780" y="3014133"/>
            <a:ext cx="5193491" cy="3843867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976" y="3014132"/>
            <a:ext cx="5125157" cy="384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83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Sensibilisering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Fietsen en kunst</a:t>
            </a:r>
          </a:p>
          <a:p>
            <a:pPr lvl="1"/>
            <a:r>
              <a:rPr lang="nl-BE" dirty="0" smtClean="0"/>
              <a:t>Project Ring-Ring</a:t>
            </a:r>
            <a:endParaRPr lang="en-US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dirty="0" err="1" smtClean="0"/>
              <a:t>Deeprojecten</a:t>
            </a:r>
            <a:endParaRPr lang="en-US" dirty="0"/>
          </a:p>
        </p:txBody>
      </p:sp>
      <p:grpSp>
        <p:nvGrpSpPr>
          <p:cNvPr id="11" name="Groep 10"/>
          <p:cNvGrpSpPr/>
          <p:nvPr/>
        </p:nvGrpSpPr>
        <p:grpSpPr>
          <a:xfrm>
            <a:off x="10007600" y="2812153"/>
            <a:ext cx="14030415" cy="3860800"/>
            <a:chOff x="5988627" y="2748397"/>
            <a:chExt cx="14611921" cy="4109603"/>
          </a:xfrm>
        </p:grpSpPr>
        <p:pic>
          <p:nvPicPr>
            <p:cNvPr id="13318" name="Picture 6" descr="Movie Film Borders - Clipart library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8627" y="2748397"/>
              <a:ext cx="14611921" cy="41096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Afbeelding 4" descr="C:\Users\Jan\Desktop\ringring3.JP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9573" y="3191990"/>
              <a:ext cx="4300792" cy="31493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Afbeelding 5" descr="C:\Users\Jan\Desktop\ringring2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47463" y="3208923"/>
              <a:ext cx="4300260" cy="315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Afbeelding 6" descr="C:\Users\Jan\Desktop\ringring4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62454" y="3259027"/>
              <a:ext cx="4391622" cy="31500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19875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451 -0.00579 L -1.28906 -0.00579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68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Sensibilisering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Pluim voor personeel en leerlingen</a:t>
            </a:r>
            <a:br>
              <a:rPr lang="nl-BE" dirty="0" smtClean="0"/>
            </a:br>
            <a:r>
              <a:rPr lang="nl-BE" dirty="0" smtClean="0"/>
              <a:t>aan </a:t>
            </a:r>
            <a:r>
              <a:rPr lang="nl-BE" smtClean="0"/>
              <a:t>de fietsenstalling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dirty="0" smtClean="0"/>
              <a:t>Deelprojecten</a:t>
            </a:r>
            <a:endParaRPr lang="en-US" dirty="0"/>
          </a:p>
        </p:txBody>
      </p:sp>
      <p:pic>
        <p:nvPicPr>
          <p:cNvPr id="6" name="Afbeelding 5" descr="C:\Users\Jan\Desktop\FvNlogo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9865" y="1362657"/>
            <a:ext cx="3532717" cy="48143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286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Bijdrage voor de Natuur</a:t>
            </a:r>
            <a:endParaRPr lang="en-US" dirty="0"/>
          </a:p>
        </p:txBody>
      </p:sp>
      <p:graphicFrame>
        <p:nvGraphicFramePr>
          <p:cNvPr id="5" name="Tijdelijke aanduiding voor inhoud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9475083"/>
              </p:ext>
            </p:extLst>
          </p:nvPr>
        </p:nvGraphicFramePr>
        <p:xfrm>
          <a:off x="838200" y="1825625"/>
          <a:ext cx="10301288" cy="4114800"/>
        </p:xfrm>
        <a:graphic>
          <a:graphicData uri="http://schemas.openxmlformats.org/drawingml/2006/table">
            <a:tbl>
              <a:tblPr firstRow="1" lastRow="1" bandRow="1">
                <a:tableStyleId>{93296810-A885-4BE3-A3E7-6D5BEEA58F35}</a:tableStyleId>
              </a:tblPr>
              <a:tblGrid>
                <a:gridCol w="6334496">
                  <a:extLst>
                    <a:ext uri="{9D8B030D-6E8A-4147-A177-3AD203B41FA5}">
                      <a16:colId xmlns:a16="http://schemas.microsoft.com/office/drawing/2014/main" val="816237226"/>
                    </a:ext>
                  </a:extLst>
                </a:gridCol>
                <a:gridCol w="3966792">
                  <a:extLst>
                    <a:ext uri="{9D8B030D-6E8A-4147-A177-3AD203B41FA5}">
                      <a16:colId xmlns:a16="http://schemas.microsoft.com/office/drawing/2014/main" val="32083525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BE" sz="24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Project</a:t>
                      </a:r>
                      <a:endParaRPr lang="en-US" sz="24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BE" sz="24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Afstand</a:t>
                      </a:r>
                      <a:endParaRPr lang="en-US" sz="24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30754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24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Fiets- en lunchpauze</a:t>
                      </a:r>
                      <a:r>
                        <a:rPr lang="nl-BE" sz="2400" baseline="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in de natuur</a:t>
                      </a:r>
                      <a:endParaRPr lang="en-US" sz="24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BE" sz="24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2.500 km</a:t>
                      </a:r>
                      <a:endParaRPr lang="en-US" sz="24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82124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24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Run &amp; bike</a:t>
                      </a:r>
                      <a:endParaRPr lang="en-US" sz="24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BE" sz="24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5.000</a:t>
                      </a:r>
                      <a:r>
                        <a:rPr lang="nl-BE" sz="2400" baseline="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km</a:t>
                      </a:r>
                      <a:endParaRPr lang="en-US" sz="24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21704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24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L.O.-verplaatsingen</a:t>
                      </a:r>
                      <a:endParaRPr lang="en-US" sz="24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BE" sz="24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112.000 km</a:t>
                      </a:r>
                      <a:endParaRPr lang="en-US" sz="24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34039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24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Educatieve fietstochten</a:t>
                      </a:r>
                      <a:endParaRPr lang="en-US" sz="24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BE" sz="24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10.000 km</a:t>
                      </a:r>
                      <a:endParaRPr lang="en-US" sz="24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2814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24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Fietsen </a:t>
                      </a:r>
                      <a:r>
                        <a:rPr lang="nl-BE" sz="2400" baseline="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tijdens sportdag</a:t>
                      </a:r>
                      <a:endParaRPr lang="en-US" sz="24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BE" sz="24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60.000 km</a:t>
                      </a:r>
                      <a:endParaRPr lang="en-US" sz="24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86203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24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Dagelijkse</a:t>
                      </a:r>
                      <a:r>
                        <a:rPr lang="nl-BE" sz="2400" baseline="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verplaatsingen leerlingen</a:t>
                      </a:r>
                      <a:endParaRPr lang="en-US" sz="24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BE" sz="24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80.000 km</a:t>
                      </a:r>
                      <a:endParaRPr lang="en-US" sz="24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81619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24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Dagelijkse verplaatsingen personeel</a:t>
                      </a:r>
                      <a:endParaRPr lang="en-US" sz="24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BE" sz="24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72.000 km</a:t>
                      </a:r>
                      <a:endParaRPr lang="en-US" sz="24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37461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24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TOTAAL</a:t>
                      </a:r>
                      <a:endParaRPr lang="en-US" sz="24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BE" sz="24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341.500 km</a:t>
                      </a:r>
                      <a:endParaRPr lang="en-US" sz="24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6198335"/>
                  </a:ext>
                </a:extLst>
              </a:tr>
            </a:tbl>
          </a:graphicData>
        </a:graphic>
      </p:graphicFrame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dirty="0" smtClean="0"/>
              <a:t>Deelprojecten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39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Overzicht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Inleiding</a:t>
            </a:r>
          </a:p>
          <a:p>
            <a:r>
              <a:rPr lang="nl-BE" dirty="0" smtClean="0"/>
              <a:t>Historiek</a:t>
            </a:r>
          </a:p>
          <a:p>
            <a:r>
              <a:rPr lang="nl-BE" dirty="0" smtClean="0"/>
              <a:t>Deelprojecten</a:t>
            </a:r>
          </a:p>
          <a:p>
            <a:r>
              <a:rPr lang="nl-BE" dirty="0" smtClean="0"/>
              <a:t>Partners</a:t>
            </a:r>
          </a:p>
          <a:p>
            <a:r>
              <a:rPr lang="nl-BE" dirty="0" err="1" smtClean="0"/>
              <a:t>Future</a:t>
            </a:r>
            <a:r>
              <a:rPr lang="nl-BE" dirty="0" smtClean="0"/>
              <a:t> planning</a:t>
            </a:r>
            <a:endParaRPr lang="en-US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dirty="0" smtClean="0"/>
              <a:t>Inleiding</a:t>
            </a:r>
            <a:endParaRPr lang="en-US" dirty="0"/>
          </a:p>
        </p:txBody>
      </p:sp>
      <p:pic>
        <p:nvPicPr>
          <p:cNvPr id="5" name="Afbeelding 4"/>
          <p:cNvPicPr/>
          <p:nvPr/>
        </p:nvPicPr>
        <p:blipFill>
          <a:blip r:embed="rId2"/>
          <a:stretch>
            <a:fillRect/>
          </a:stretch>
        </p:blipFill>
        <p:spPr>
          <a:xfrm>
            <a:off x="5023148" y="1362657"/>
            <a:ext cx="6115908" cy="531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79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Bijdrage voor de Natuur</a:t>
            </a:r>
            <a:endParaRPr lang="en-US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733" y="1362657"/>
            <a:ext cx="4247903" cy="3309826"/>
          </a:xfrm>
        </p:spPr>
      </p:pic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dirty="0" smtClean="0"/>
              <a:t>Deelprojecten</a:t>
            </a:r>
            <a:endParaRPr lang="en-US" dirty="0"/>
          </a:p>
        </p:txBody>
      </p:sp>
      <p:sp>
        <p:nvSpPr>
          <p:cNvPr id="6" name="Tekstvak 5"/>
          <p:cNvSpPr txBox="1"/>
          <p:nvPr/>
        </p:nvSpPr>
        <p:spPr>
          <a:xfrm>
            <a:off x="3607624" y="4791004"/>
            <a:ext cx="47620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dirty="0" smtClean="0"/>
              <a:t>8,5 keer rond de wereld</a:t>
            </a:r>
          </a:p>
          <a:p>
            <a:pPr algn="ctr"/>
            <a:r>
              <a:rPr lang="nl-BE" sz="2400" dirty="0" smtClean="0"/>
              <a:t>“een voorbeeld en inspiratiebron”</a:t>
            </a:r>
          </a:p>
          <a:p>
            <a:pPr algn="ctr"/>
            <a:endParaRPr lang="en-US" sz="2400" dirty="0"/>
          </a:p>
        </p:txBody>
      </p:sp>
      <p:pic>
        <p:nvPicPr>
          <p:cNvPr id="7" name="Afbeelding 6"/>
          <p:cNvPicPr/>
          <p:nvPr/>
        </p:nvPicPr>
        <p:blipFill>
          <a:blip r:embed="rId3"/>
          <a:stretch>
            <a:fillRect/>
          </a:stretch>
        </p:blipFill>
        <p:spPr>
          <a:xfrm>
            <a:off x="5715321" y="3027233"/>
            <a:ext cx="4884890" cy="709275"/>
          </a:xfrm>
          <a:prstGeom prst="rect">
            <a:avLst/>
          </a:prstGeom>
        </p:spPr>
      </p:pic>
      <p:sp>
        <p:nvSpPr>
          <p:cNvPr id="8" name="Ovaal 7"/>
          <p:cNvSpPr/>
          <p:nvPr/>
        </p:nvSpPr>
        <p:spPr>
          <a:xfrm>
            <a:off x="3840373" y="5814473"/>
            <a:ext cx="866667" cy="866667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kstvak 2"/>
          <p:cNvSpPr txBox="1"/>
          <p:nvPr/>
        </p:nvSpPr>
        <p:spPr>
          <a:xfrm>
            <a:off x="4695852" y="5978009"/>
            <a:ext cx="360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 smtClean="0"/>
              <a:t>= </a:t>
            </a:r>
            <a:endParaRPr lang="en-US" sz="2800" dirty="0"/>
          </a:p>
        </p:txBody>
      </p:sp>
      <p:pic>
        <p:nvPicPr>
          <p:cNvPr id="1026" name="Picture 2" descr="Afbeeldingsresultaat voor clipart hea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127" y="5766632"/>
            <a:ext cx="945974" cy="94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/>
          <p:cNvSpPr txBox="1"/>
          <p:nvPr/>
        </p:nvSpPr>
        <p:spPr>
          <a:xfrm>
            <a:off x="5858628" y="5586634"/>
            <a:ext cx="360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 smtClean="0">
                <a:solidFill>
                  <a:srgbClr val="FF0000"/>
                </a:solidFill>
              </a:rPr>
              <a:t>2</a:t>
            </a:r>
            <a:r>
              <a:rPr lang="nl-BE" sz="2800" dirty="0" smtClean="0"/>
              <a:t> </a:t>
            </a:r>
            <a:endParaRPr lang="en-US" sz="2800" dirty="0"/>
          </a:p>
        </p:txBody>
      </p:sp>
      <p:sp>
        <p:nvSpPr>
          <p:cNvPr id="11" name="Tekstvak 10"/>
          <p:cNvSpPr txBox="1"/>
          <p:nvPr/>
        </p:nvSpPr>
        <p:spPr>
          <a:xfrm>
            <a:off x="6045290" y="5978009"/>
            <a:ext cx="360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 smtClean="0"/>
              <a:t>+ </a:t>
            </a:r>
            <a:endParaRPr lang="en-US" sz="2800" dirty="0"/>
          </a:p>
        </p:txBody>
      </p:sp>
      <p:sp>
        <p:nvSpPr>
          <p:cNvPr id="9" name="Ovaal 8"/>
          <p:cNvSpPr/>
          <p:nvPr/>
        </p:nvSpPr>
        <p:spPr>
          <a:xfrm>
            <a:off x="6422859" y="5806285"/>
            <a:ext cx="694944" cy="866667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al 12"/>
          <p:cNvSpPr>
            <a:spLocks noChangeAspect="1"/>
          </p:cNvSpPr>
          <p:nvPr/>
        </p:nvSpPr>
        <p:spPr>
          <a:xfrm>
            <a:off x="6539396" y="5951618"/>
            <a:ext cx="461870" cy="576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kstvak 13"/>
          <p:cNvSpPr txBox="1"/>
          <p:nvPr/>
        </p:nvSpPr>
        <p:spPr>
          <a:xfrm>
            <a:off x="7011191" y="6411341"/>
            <a:ext cx="360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 smtClean="0">
                <a:solidFill>
                  <a:srgbClr val="0070C0"/>
                </a:solidFill>
              </a:rPr>
              <a:t>2</a:t>
            </a:r>
            <a:r>
              <a:rPr lang="nl-BE" sz="2800" dirty="0" smtClean="0"/>
              <a:t> </a:t>
            </a:r>
            <a:endParaRPr lang="en-US" sz="2800" dirty="0"/>
          </a:p>
        </p:txBody>
      </p:sp>
      <p:sp>
        <p:nvSpPr>
          <p:cNvPr id="15" name="Tekstvak 14"/>
          <p:cNvSpPr txBox="1"/>
          <p:nvPr/>
        </p:nvSpPr>
        <p:spPr>
          <a:xfrm>
            <a:off x="7187222" y="5978009"/>
            <a:ext cx="974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 smtClean="0"/>
              <a:t>= FP</a:t>
            </a:r>
            <a:r>
              <a:rPr lang="nl-BE" sz="2800" baseline="30000" dirty="0" smtClean="0"/>
              <a:t>2</a:t>
            </a:r>
            <a:r>
              <a:rPr lang="nl-BE" sz="2800" dirty="0" smtClean="0"/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3330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Partners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2003 – </a:t>
            </a:r>
            <a:r>
              <a:rPr lang="nl-BE" dirty="0" err="1" smtClean="0"/>
              <a:t>UHasselt</a:t>
            </a:r>
            <a:endParaRPr lang="nl-BE" dirty="0" smtClean="0"/>
          </a:p>
          <a:p>
            <a:r>
              <a:rPr lang="nl-BE" dirty="0" smtClean="0"/>
              <a:t>2005 – Fietsbasis vzw</a:t>
            </a:r>
          </a:p>
          <a:p>
            <a:r>
              <a:rPr lang="nl-BE" dirty="0" smtClean="0"/>
              <a:t>2014 – </a:t>
            </a:r>
            <a:r>
              <a:rPr lang="nl-BE" dirty="0" err="1" smtClean="0"/>
              <a:t>Velocitie</a:t>
            </a:r>
            <a:endParaRPr lang="nl-BE" dirty="0" smtClean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dirty="0" smtClean="0"/>
              <a:t>Partners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88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04853" y="223799"/>
            <a:ext cx="5495343" cy="777306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Partners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2016</a:t>
            </a:r>
            <a:br>
              <a:rPr lang="nl-BE" dirty="0" smtClean="0"/>
            </a:br>
            <a:r>
              <a:rPr lang="nl-BE" dirty="0" err="1" smtClean="0"/>
              <a:t>Luminus</a:t>
            </a:r>
            <a:r>
              <a:rPr lang="nl-BE" dirty="0" smtClean="0"/>
              <a:t> </a:t>
            </a:r>
            <a:br>
              <a:rPr lang="nl-BE" dirty="0" smtClean="0"/>
            </a:br>
            <a:r>
              <a:rPr lang="nl-BE" dirty="0" err="1" smtClean="0"/>
              <a:t>Smartflower</a:t>
            </a: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>Aandeel</a:t>
            </a:r>
            <a:br>
              <a:rPr lang="nl-BE" dirty="0" smtClean="0"/>
            </a:br>
            <a:r>
              <a:rPr lang="nl-BE" dirty="0" smtClean="0">
                <a:solidFill>
                  <a:srgbClr val="0070C0"/>
                </a:solidFill>
              </a:rPr>
              <a:t>Wind</a:t>
            </a:r>
            <a:br>
              <a:rPr lang="nl-BE" dirty="0" smtClean="0">
                <a:solidFill>
                  <a:srgbClr val="0070C0"/>
                </a:solidFill>
              </a:rPr>
            </a:br>
            <a:r>
              <a:rPr lang="nl-BE" dirty="0" err="1" smtClean="0">
                <a:solidFill>
                  <a:srgbClr val="0070C0"/>
                </a:solidFill>
              </a:rPr>
              <a:t>Together</a:t>
            </a:r>
            <a:r>
              <a:rPr lang="nl-BE" dirty="0" smtClean="0">
                <a:solidFill>
                  <a:srgbClr val="0070C0"/>
                </a:solidFill>
              </a:rPr>
              <a:t/>
            </a:r>
            <a:br>
              <a:rPr lang="nl-BE" dirty="0" smtClean="0">
                <a:solidFill>
                  <a:srgbClr val="0070C0"/>
                </a:solidFill>
              </a:rPr>
            </a:br>
            <a:r>
              <a:rPr lang="nl-BE" dirty="0" smtClean="0"/>
              <a:t>€ 125</a:t>
            </a:r>
            <a:endParaRPr lang="nl-BE" dirty="0" smtClean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dirty="0" smtClean="0"/>
              <a:t>Partners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58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fbeeldingsresultaat voor mos limburg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831" y="962413"/>
            <a:ext cx="3221938" cy="133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Partners</a:t>
            </a:r>
            <a:endParaRPr lang="en-US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dirty="0" smtClean="0"/>
              <a:t>Partners</a:t>
            </a:r>
            <a:endParaRPr lang="en-US" dirty="0"/>
          </a:p>
        </p:txBody>
      </p:sp>
      <p:pic>
        <p:nvPicPr>
          <p:cNvPr id="10244" name="Picture 4" descr="Afbeeldingsresultaat voor politie lr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982" y="1935524"/>
            <a:ext cx="1420066" cy="141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 descr="Afbeeldingsresultaat voor lid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2" descr="Logo SV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58" y="2298176"/>
            <a:ext cx="2647781" cy="1237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" name="Picture 20" descr="Afbeeldingsresultaat voor departement onderwijs en vorming van de vlaamse overheid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444" y="4727769"/>
            <a:ext cx="3433023" cy="128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Afbeeldingsresultaat voor vsv verke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894" y="4269016"/>
            <a:ext cx="2686161" cy="96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al 18"/>
          <p:cNvSpPr/>
          <p:nvPr/>
        </p:nvSpPr>
        <p:spPr>
          <a:xfrm>
            <a:off x="4906467" y="2298176"/>
            <a:ext cx="2160000" cy="2160000"/>
          </a:xfrm>
          <a:prstGeom prst="ellipse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et nieuwe logo van de stad Hasselt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133" y="4362588"/>
            <a:ext cx="1074633" cy="1009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84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Toekomst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Groei in huidige projecten realiseren</a:t>
            </a:r>
          </a:p>
          <a:p>
            <a:r>
              <a:rPr lang="nl-BE" dirty="0" smtClean="0"/>
              <a:t>Aankoop schoolfietsen</a:t>
            </a:r>
          </a:p>
          <a:p>
            <a:r>
              <a:rPr lang="nl-BE" dirty="0" smtClean="0"/>
              <a:t>Zoektocht naar goedkope, duurzame, kwaliteitsvolle fietsen</a:t>
            </a:r>
          </a:p>
          <a:p>
            <a:r>
              <a:rPr lang="nl-BE" dirty="0" smtClean="0"/>
              <a:t>Uitwerken logistieke en structurele ondersteuning</a:t>
            </a:r>
          </a:p>
          <a:p>
            <a:r>
              <a:rPr lang="nl-BE" dirty="0" smtClean="0"/>
              <a:t>Fietsambassadeurs</a:t>
            </a:r>
          </a:p>
          <a:p>
            <a:r>
              <a:rPr lang="nl-BE" dirty="0" smtClean="0"/>
              <a:t>Sensibiliseren</a:t>
            </a:r>
          </a:p>
          <a:p>
            <a:r>
              <a:rPr lang="nl-BE" dirty="0" smtClean="0"/>
              <a:t>Fietsrouteplanning</a:t>
            </a:r>
          </a:p>
          <a:p>
            <a:r>
              <a:rPr lang="nl-BE" dirty="0" smtClean="0"/>
              <a:t>Fietsbeleid en fietsvriendelijke school</a:t>
            </a:r>
          </a:p>
          <a:p>
            <a:endParaRPr lang="en-US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dirty="0" err="1" smtClean="0"/>
              <a:t>Future</a:t>
            </a:r>
            <a:r>
              <a:rPr lang="nl-BE" dirty="0" smtClean="0"/>
              <a:t> planning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55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Fietsen voor </a:t>
            </a:r>
            <a:r>
              <a:rPr lang="nl-BE" dirty="0" smtClean="0">
                <a:solidFill>
                  <a:srgbClr val="00B050"/>
                </a:solidFill>
              </a:rPr>
              <a:t>Natuur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Dank voor uw steun en interesse!</a:t>
            </a:r>
            <a:endParaRPr lang="en-US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Afbeelding 4"/>
          <p:cNvPicPr/>
          <p:nvPr/>
        </p:nvPicPr>
        <p:blipFill>
          <a:blip r:embed="rId2"/>
          <a:stretch>
            <a:fillRect/>
          </a:stretch>
        </p:blipFill>
        <p:spPr>
          <a:xfrm>
            <a:off x="4608055" y="2429656"/>
            <a:ext cx="2761144" cy="4119841"/>
          </a:xfrm>
          <a:prstGeom prst="rect">
            <a:avLst/>
          </a:prstGeom>
        </p:spPr>
      </p:pic>
      <p:pic>
        <p:nvPicPr>
          <p:cNvPr id="6" name="Afbeelding 5"/>
          <p:cNvPicPr/>
          <p:nvPr/>
        </p:nvPicPr>
        <p:blipFill>
          <a:blip r:embed="rId3"/>
          <a:stretch>
            <a:fillRect/>
          </a:stretch>
        </p:blipFill>
        <p:spPr>
          <a:xfrm>
            <a:off x="7930539" y="2429656"/>
            <a:ext cx="2895690" cy="411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51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Wens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10300855" cy="4847328"/>
          </a:xfrm>
        </p:spPr>
        <p:txBody>
          <a:bodyPr>
            <a:normAutofit/>
          </a:bodyPr>
          <a:lstStyle/>
          <a:p>
            <a:r>
              <a:rPr lang="nl-BE" dirty="0" smtClean="0"/>
              <a:t>Veilige en gezonde schoolomgeving</a:t>
            </a:r>
          </a:p>
          <a:p>
            <a:r>
              <a:rPr lang="nl-BE" dirty="0" smtClean="0"/>
              <a:t>Maatschappelijk belang</a:t>
            </a:r>
          </a:p>
          <a:p>
            <a:r>
              <a:rPr lang="nl-BE" dirty="0" smtClean="0"/>
              <a:t>Problemen auto’s en verkeersdrukte aanpakken</a:t>
            </a:r>
          </a:p>
          <a:p>
            <a:r>
              <a:rPr lang="nl-BE" dirty="0" smtClean="0"/>
              <a:t>Uitwerken via</a:t>
            </a:r>
          </a:p>
          <a:p>
            <a:pPr lvl="1"/>
            <a:r>
              <a:rPr lang="nl-BE" dirty="0" smtClean="0"/>
              <a:t>Betere circulatie</a:t>
            </a:r>
          </a:p>
          <a:p>
            <a:pPr lvl="1"/>
            <a:r>
              <a:rPr lang="nl-BE" dirty="0" smtClean="0"/>
              <a:t>Veiligheid</a:t>
            </a:r>
          </a:p>
          <a:p>
            <a:pPr lvl="1"/>
            <a:r>
              <a:rPr lang="nl-BE" dirty="0" smtClean="0"/>
              <a:t>Gezondheid en welzijn</a:t>
            </a:r>
          </a:p>
          <a:p>
            <a:pPr lvl="1"/>
            <a:r>
              <a:rPr lang="nl-BE" dirty="0" smtClean="0"/>
              <a:t>Klimaat en milieu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dirty="0" smtClean="0"/>
              <a:t>Inleiding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4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Vraag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Wat draagt bij tot een beter welzijn?</a:t>
            </a:r>
          </a:p>
        </p:txBody>
      </p:sp>
      <p:grpSp>
        <p:nvGrpSpPr>
          <p:cNvPr id="7" name="Groep 6"/>
          <p:cNvGrpSpPr/>
          <p:nvPr/>
        </p:nvGrpSpPr>
        <p:grpSpPr>
          <a:xfrm>
            <a:off x="2330532" y="2873137"/>
            <a:ext cx="7530935" cy="1986245"/>
            <a:chOff x="2432462" y="2574965"/>
            <a:chExt cx="7530935" cy="1986245"/>
          </a:xfrm>
          <a:solidFill>
            <a:srgbClr val="92D050"/>
          </a:solidFill>
        </p:grpSpPr>
        <p:sp>
          <p:nvSpPr>
            <p:cNvPr id="5" name="Rechthoek 4"/>
            <p:cNvSpPr/>
            <p:nvPr/>
          </p:nvSpPr>
          <p:spPr>
            <a:xfrm>
              <a:off x="7208322" y="2574965"/>
              <a:ext cx="2755075" cy="1986245"/>
            </a:xfrm>
            <a:prstGeom prst="rect">
              <a:avLst/>
            </a:prstGeom>
            <a:grpFill/>
            <a:ln>
              <a:noFill/>
            </a:ln>
            <a:effectLst>
              <a:outerShdw blurRad="152400" dist="317500" dir="5400000" sx="90000" sy="-19000" rotWithShape="0">
                <a:srgbClr val="00B050">
                  <a:alpha val="15000"/>
                </a:srgbClr>
              </a:outerShdw>
            </a:effectLst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sz="2800" dirty="0" smtClean="0">
                  <a:solidFill>
                    <a:schemeClr val="tx1"/>
                  </a:solidFill>
                </a:rPr>
                <a:t>Veiligheid</a:t>
              </a:r>
              <a:br>
                <a:rPr lang="nl-BE" sz="2800" dirty="0" smtClean="0">
                  <a:solidFill>
                    <a:schemeClr val="tx1"/>
                  </a:solidFill>
                </a:rPr>
              </a:br>
              <a:r>
                <a:rPr lang="nl-BE" sz="2800" dirty="0" smtClean="0">
                  <a:solidFill>
                    <a:schemeClr val="tx1"/>
                  </a:solidFill>
                </a:rPr>
                <a:t>Klimaat</a:t>
              </a:r>
              <a:br>
                <a:rPr lang="nl-BE" sz="2800" dirty="0" smtClean="0">
                  <a:solidFill>
                    <a:schemeClr val="tx1"/>
                  </a:solidFill>
                </a:rPr>
              </a:br>
              <a:r>
                <a:rPr lang="nl-BE" sz="2800" dirty="0" smtClean="0">
                  <a:solidFill>
                    <a:schemeClr val="tx1"/>
                  </a:solidFill>
                </a:rPr>
                <a:t>Milieu Gezondheid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6" name="Rechthoek 5"/>
            <p:cNvSpPr/>
            <p:nvPr/>
          </p:nvSpPr>
          <p:spPr>
            <a:xfrm>
              <a:off x="2432462" y="2574966"/>
              <a:ext cx="2755075" cy="1986244"/>
            </a:xfrm>
            <a:prstGeom prst="rect">
              <a:avLst/>
            </a:prstGeom>
            <a:grpFill/>
            <a:ln>
              <a:noFill/>
            </a:ln>
            <a:effectLst>
              <a:outerShdw blurRad="152400" dist="317500" dir="5400000" sx="90000" sy="-19000" rotWithShape="0">
                <a:srgbClr val="00B050">
                  <a:alpha val="15000"/>
                </a:srgbClr>
              </a:outerShdw>
            </a:effectLst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sz="2800" dirty="0" smtClean="0">
                  <a:solidFill>
                    <a:schemeClr val="tx1"/>
                  </a:solidFill>
                </a:rPr>
                <a:t>Comfort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dirty="0" smtClean="0"/>
              <a:t>Inleiding</a:t>
            </a:r>
            <a:endParaRPr lang="en-US" dirty="0"/>
          </a:p>
        </p:txBody>
      </p:sp>
      <p:sp>
        <p:nvSpPr>
          <p:cNvPr id="9" name="Tekstvak 8"/>
          <p:cNvSpPr txBox="1"/>
          <p:nvPr/>
        </p:nvSpPr>
        <p:spPr>
          <a:xfrm>
            <a:off x="5561610" y="3635426"/>
            <a:ext cx="1068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dirty="0" smtClean="0"/>
              <a:t>vs</a:t>
            </a:r>
            <a:r>
              <a:rPr lang="nl-BE" sz="2400" dirty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1999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Studie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Hoge tol</a:t>
            </a:r>
          </a:p>
          <a:p>
            <a:pPr lvl="1"/>
            <a:r>
              <a:rPr lang="nl-BE" dirty="0" smtClean="0"/>
              <a:t>Toename roetdeeltjes in urine schoolgaande kinderen</a:t>
            </a:r>
          </a:p>
          <a:p>
            <a:pPr lvl="1"/>
            <a:r>
              <a:rPr lang="nl-BE" dirty="0" smtClean="0"/>
              <a:t>Slechte luchtkwaliteit in en rond scholen</a:t>
            </a:r>
          </a:p>
          <a:p>
            <a:endParaRPr lang="nl-BE" dirty="0" smtClean="0"/>
          </a:p>
          <a:p>
            <a:r>
              <a:rPr lang="nl-BE" dirty="0" smtClean="0"/>
              <a:t>Nood aan verandering </a:t>
            </a:r>
            <a:r>
              <a:rPr lang="nl-BE" dirty="0" err="1" smtClean="0"/>
              <a:t>mindset</a:t>
            </a:r>
            <a:endParaRPr lang="nl-BE" dirty="0" smtClean="0"/>
          </a:p>
          <a:p>
            <a:r>
              <a:rPr lang="nl-BE" dirty="0" smtClean="0"/>
              <a:t>Inbouwen actieve verplaatsingsvormen</a:t>
            </a:r>
          </a:p>
          <a:p>
            <a:r>
              <a:rPr lang="nl-BE" dirty="0" smtClean="0"/>
              <a:t>Bv.</a:t>
            </a:r>
          </a:p>
          <a:p>
            <a:pPr lvl="1"/>
            <a:r>
              <a:rPr lang="nl-BE" dirty="0" smtClean="0"/>
              <a:t>Degelijk fietsbeleid</a:t>
            </a:r>
          </a:p>
          <a:p>
            <a:pPr lvl="1"/>
            <a:r>
              <a:rPr lang="nl-BE" dirty="0" smtClean="0"/>
              <a:t>Kiss &amp; </a:t>
            </a:r>
            <a:r>
              <a:rPr lang="nl-BE" dirty="0" err="1" smtClean="0"/>
              <a:t>ride</a:t>
            </a:r>
            <a:r>
              <a:rPr lang="nl-BE" dirty="0" smtClean="0"/>
              <a:t> verplaatsen</a:t>
            </a:r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dirty="0" smtClean="0"/>
              <a:t>Inleiding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97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Nood aan een breed draagvlak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Overkoepelend werken noodzakelijk (over scholen heen)</a:t>
            </a:r>
          </a:p>
          <a:p>
            <a:pPr lvl="1"/>
            <a:r>
              <a:rPr lang="nl-BE" dirty="0" smtClean="0"/>
              <a:t>Breder kader</a:t>
            </a:r>
          </a:p>
          <a:p>
            <a:pPr lvl="1"/>
            <a:r>
              <a:rPr lang="nl-BE" dirty="0" smtClean="0"/>
              <a:t>Structurele ondersteuning en opvolging</a:t>
            </a:r>
          </a:p>
          <a:p>
            <a:pPr lvl="1"/>
            <a:r>
              <a:rPr lang="nl-BE" dirty="0" smtClean="0"/>
              <a:t>In belang van iedere school en iedereen</a:t>
            </a:r>
          </a:p>
          <a:p>
            <a:pPr lvl="1"/>
            <a:r>
              <a:rPr lang="nl-BE" dirty="0" smtClean="0"/>
              <a:t>Samenwerken</a:t>
            </a:r>
          </a:p>
          <a:p>
            <a:pPr lvl="1"/>
            <a:r>
              <a:rPr lang="nl-BE" dirty="0" smtClean="0"/>
              <a:t>Beleidsinfiltratie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dirty="0" smtClean="0"/>
              <a:t>Inleiding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78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Fietsen voor </a:t>
            </a:r>
            <a:r>
              <a:rPr lang="nl-BE" dirty="0" smtClean="0">
                <a:solidFill>
                  <a:srgbClr val="00B050"/>
                </a:solidFill>
              </a:rPr>
              <a:t>Natuur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sz="3600" b="1" dirty="0" smtClean="0">
                <a:solidFill>
                  <a:srgbClr val="00B050"/>
                </a:solidFill>
              </a:rPr>
              <a:t>N</a:t>
            </a:r>
            <a:r>
              <a:rPr lang="nl-BE" b="1" dirty="0" smtClean="0">
                <a:solidFill>
                  <a:srgbClr val="00B050"/>
                </a:solidFill>
              </a:rPr>
              <a:t>atuur</a:t>
            </a:r>
          </a:p>
          <a:p>
            <a:pPr lvl="1"/>
            <a:r>
              <a:rPr lang="nl-BE" dirty="0" smtClean="0"/>
              <a:t>Allerbelangrijkste hoofdstad op onze wereld</a:t>
            </a:r>
          </a:p>
          <a:p>
            <a:pPr lvl="1"/>
            <a:r>
              <a:rPr lang="nl-BE" dirty="0" smtClean="0"/>
              <a:t>Drievoudige waardevolle bijdrage:</a:t>
            </a:r>
          </a:p>
          <a:p>
            <a:pPr lvl="2"/>
            <a:r>
              <a:rPr lang="nl-BE" dirty="0" smtClean="0"/>
              <a:t>Binnenin jezelf</a:t>
            </a:r>
          </a:p>
          <a:p>
            <a:pPr lvl="2"/>
            <a:r>
              <a:rPr lang="nl-BE" dirty="0" smtClean="0"/>
              <a:t>Van een andere persoon</a:t>
            </a:r>
          </a:p>
          <a:p>
            <a:pPr lvl="2"/>
            <a:r>
              <a:rPr lang="nl-BE" dirty="0" smtClean="0"/>
              <a:t>Als omgeving</a:t>
            </a:r>
            <a:endParaRPr lang="nl-BE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dirty="0" smtClean="0"/>
              <a:t>Historiek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95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7"/>
            <a:ext cx="12192000" cy="6856393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87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Fietsen voor </a:t>
            </a:r>
            <a:r>
              <a:rPr lang="nl-BE" dirty="0" smtClean="0">
                <a:solidFill>
                  <a:srgbClr val="00B050"/>
                </a:solidFill>
              </a:rPr>
              <a:t>Natuur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Vanuit educatief, gezondheids- en milieustandpunt</a:t>
            </a:r>
          </a:p>
          <a:p>
            <a:r>
              <a:rPr lang="nl-BE" dirty="0" smtClean="0"/>
              <a:t>Vanuit pragmatische en budgetvriendelijke oplossing</a:t>
            </a:r>
          </a:p>
          <a:p>
            <a:r>
              <a:rPr lang="nl-BE" dirty="0" smtClean="0"/>
              <a:t>Met visie:</a:t>
            </a:r>
          </a:p>
          <a:p>
            <a:pPr lvl="1"/>
            <a:r>
              <a:rPr lang="nl-BE" dirty="0" smtClean="0"/>
              <a:t>Vakken clusterend</a:t>
            </a:r>
          </a:p>
          <a:p>
            <a:pPr lvl="1"/>
            <a:r>
              <a:rPr lang="nl-BE" dirty="0" smtClean="0"/>
              <a:t>Vakoverschrijdend</a:t>
            </a:r>
          </a:p>
          <a:p>
            <a:pPr lvl="1"/>
            <a:r>
              <a:rPr lang="nl-BE" dirty="0" smtClean="0"/>
              <a:t>Brede school</a:t>
            </a:r>
          </a:p>
          <a:p>
            <a:pPr lvl="1"/>
            <a:r>
              <a:rPr lang="nl-BE" dirty="0" smtClean="0"/>
              <a:t>Ambassadeur naar andere scholen i.s.m. externe partners</a:t>
            </a:r>
          </a:p>
          <a:p>
            <a:endParaRPr lang="nl-BE" dirty="0" smtClean="0"/>
          </a:p>
          <a:p>
            <a:endParaRPr lang="en-US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dirty="0" smtClean="0"/>
              <a:t>Historiek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0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2714</TotalTime>
  <Words>429</Words>
  <Application>Microsoft Office PowerPoint</Application>
  <PresentationFormat>Breedbeeld</PresentationFormat>
  <Paragraphs>159</Paragraphs>
  <Slides>25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25</vt:i4>
      </vt:variant>
    </vt:vector>
  </HeadingPairs>
  <TitlesOfParts>
    <vt:vector size="29" baseType="lpstr">
      <vt:lpstr>Arial</vt:lpstr>
      <vt:lpstr>Calibri</vt:lpstr>
      <vt:lpstr>Helvetica</vt:lpstr>
      <vt:lpstr>Kantoorthema</vt:lpstr>
      <vt:lpstr>Fietsen voor Natuur</vt:lpstr>
      <vt:lpstr>Overzicht</vt:lpstr>
      <vt:lpstr>Wens</vt:lpstr>
      <vt:lpstr>Vraag</vt:lpstr>
      <vt:lpstr>Studie</vt:lpstr>
      <vt:lpstr>Nood aan een breed draagvlak</vt:lpstr>
      <vt:lpstr>Fietsen voor Natuur</vt:lpstr>
      <vt:lpstr>PowerPoint-presentatie</vt:lpstr>
      <vt:lpstr>Fietsen voor Natuur</vt:lpstr>
      <vt:lpstr>Activiteiten</vt:lpstr>
      <vt:lpstr>Materiaal en onderhoud</vt:lpstr>
      <vt:lpstr>Materiaal en onderhoud</vt:lpstr>
      <vt:lpstr>Materiaal en onderhoud</vt:lpstr>
      <vt:lpstr>Milieu</vt:lpstr>
      <vt:lpstr>Sensibilisering</vt:lpstr>
      <vt:lpstr>Sensibilisering</vt:lpstr>
      <vt:lpstr>Sensibilisering</vt:lpstr>
      <vt:lpstr>Sensibilisering</vt:lpstr>
      <vt:lpstr>Bijdrage voor de Natuur</vt:lpstr>
      <vt:lpstr>Bijdrage voor de Natuur</vt:lpstr>
      <vt:lpstr>Partners</vt:lpstr>
      <vt:lpstr>Partners</vt:lpstr>
      <vt:lpstr>Partners</vt:lpstr>
      <vt:lpstr>Toekomst</vt:lpstr>
      <vt:lpstr>Fietsen voor Natuur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Fietsen voor natuur</dc:title>
  <dc:creator>Windows-gebruiker</dc:creator>
  <cp:lastModifiedBy>Windows-gebruiker</cp:lastModifiedBy>
  <cp:revision>44</cp:revision>
  <dcterms:created xsi:type="dcterms:W3CDTF">2019-01-27T09:14:05Z</dcterms:created>
  <dcterms:modified xsi:type="dcterms:W3CDTF">2019-01-29T08:48:03Z</dcterms:modified>
</cp:coreProperties>
</file>